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8304D-3061-C54B-8E95-972F008B6FE0}" v="4" dt="2022-04-25T21:32:27.115"/>
    <p1510:client id="{C7C927BC-DFDA-7544-9E75-6BD67615BEDC}" v="59" dt="2022-04-25T16:07:11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46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avidson" userId="f05c179f-d6b6-4b2c-b796-8db1a8aa09d8" providerId="ADAL" clId="{1EF8304D-3061-C54B-8E95-972F008B6FE0}"/>
    <pc:docChg chg="custSel modSld">
      <pc:chgData name="Caroline Davidson" userId="f05c179f-d6b6-4b2c-b796-8db1a8aa09d8" providerId="ADAL" clId="{1EF8304D-3061-C54B-8E95-972F008B6FE0}" dt="2022-04-25T21:32:47.385" v="362" actId="20577"/>
      <pc:docMkLst>
        <pc:docMk/>
      </pc:docMkLst>
      <pc:sldChg chg="modSp mod">
        <pc:chgData name="Caroline Davidson" userId="f05c179f-d6b6-4b2c-b796-8db1a8aa09d8" providerId="ADAL" clId="{1EF8304D-3061-C54B-8E95-972F008B6FE0}" dt="2022-04-25T21:27:57.579" v="5" actId="20577"/>
        <pc:sldMkLst>
          <pc:docMk/>
          <pc:sldMk cId="3473206811" sldId="284"/>
        </pc:sldMkLst>
        <pc:spChg chg="mod">
          <ac:chgData name="Caroline Davidson" userId="f05c179f-d6b6-4b2c-b796-8db1a8aa09d8" providerId="ADAL" clId="{1EF8304D-3061-C54B-8E95-972F008B6FE0}" dt="2022-04-25T21:27:57.579" v="5" actId="20577"/>
          <ac:spMkLst>
            <pc:docMk/>
            <pc:sldMk cId="3473206811" sldId="284"/>
            <ac:spMk id="3" creationId="{5918CE13-F5A0-CFF6-E865-F02F2434B955}"/>
          </ac:spMkLst>
        </pc:spChg>
      </pc:sldChg>
      <pc:sldChg chg="modSp mod">
        <pc:chgData name="Caroline Davidson" userId="f05c179f-d6b6-4b2c-b796-8db1a8aa09d8" providerId="ADAL" clId="{1EF8304D-3061-C54B-8E95-972F008B6FE0}" dt="2022-04-25T21:28:39.897" v="12" actId="20577"/>
        <pc:sldMkLst>
          <pc:docMk/>
          <pc:sldMk cId="3228165951" sldId="290"/>
        </pc:sldMkLst>
        <pc:spChg chg="mod">
          <ac:chgData name="Caroline Davidson" userId="f05c179f-d6b6-4b2c-b796-8db1a8aa09d8" providerId="ADAL" clId="{1EF8304D-3061-C54B-8E95-972F008B6FE0}" dt="2022-04-25T21:28:39.897" v="12" actId="20577"/>
          <ac:spMkLst>
            <pc:docMk/>
            <pc:sldMk cId="3228165951" sldId="290"/>
            <ac:spMk id="3" creationId="{10334D18-6EFB-182A-3CD5-82E9F9DA1C04}"/>
          </ac:spMkLst>
        </pc:spChg>
      </pc:sldChg>
      <pc:sldChg chg="modSp mod">
        <pc:chgData name="Caroline Davidson" userId="f05c179f-d6b6-4b2c-b796-8db1a8aa09d8" providerId="ADAL" clId="{1EF8304D-3061-C54B-8E95-972F008B6FE0}" dt="2022-04-25T21:32:33.494" v="361" actId="313"/>
        <pc:sldMkLst>
          <pc:docMk/>
          <pc:sldMk cId="1868476416" sldId="295"/>
        </pc:sldMkLst>
        <pc:spChg chg="mod">
          <ac:chgData name="Caroline Davidson" userId="f05c179f-d6b6-4b2c-b796-8db1a8aa09d8" providerId="ADAL" clId="{1EF8304D-3061-C54B-8E95-972F008B6FE0}" dt="2022-04-25T21:32:33.494" v="361" actId="313"/>
          <ac:spMkLst>
            <pc:docMk/>
            <pc:sldMk cId="1868476416" sldId="295"/>
            <ac:spMk id="3" creationId="{10334D18-6EFB-182A-3CD5-82E9F9DA1C04}"/>
          </ac:spMkLst>
        </pc:spChg>
        <pc:spChg chg="mod">
          <ac:chgData name="Caroline Davidson" userId="f05c179f-d6b6-4b2c-b796-8db1a8aa09d8" providerId="ADAL" clId="{1EF8304D-3061-C54B-8E95-972F008B6FE0}" dt="2022-04-25T21:31:28.442" v="151" actId="27636"/>
          <ac:spMkLst>
            <pc:docMk/>
            <pc:sldMk cId="1868476416" sldId="295"/>
            <ac:spMk id="4" creationId="{6F6EC223-7973-3F36-D6CB-13FCE56A0543}"/>
          </ac:spMkLst>
        </pc:spChg>
      </pc:sldChg>
      <pc:sldChg chg="modSp mod">
        <pc:chgData name="Caroline Davidson" userId="f05c179f-d6b6-4b2c-b796-8db1a8aa09d8" providerId="ADAL" clId="{1EF8304D-3061-C54B-8E95-972F008B6FE0}" dt="2022-04-25T21:32:47.385" v="362" actId="20577"/>
        <pc:sldMkLst>
          <pc:docMk/>
          <pc:sldMk cId="3589921418" sldId="299"/>
        </pc:sldMkLst>
        <pc:spChg chg="mod">
          <ac:chgData name="Caroline Davidson" userId="f05c179f-d6b6-4b2c-b796-8db1a8aa09d8" providerId="ADAL" clId="{1EF8304D-3061-C54B-8E95-972F008B6FE0}" dt="2022-04-25T21:32:47.385" v="362" actId="20577"/>
          <ac:spMkLst>
            <pc:docMk/>
            <pc:sldMk cId="3589921418" sldId="299"/>
            <ac:spMk id="3" creationId="{5918CE13-F5A0-CFF6-E865-F02F2434B9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3088-DF8A-594F-D419-4B72F87AA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FCE33-AF49-47AB-A47B-416587F65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Strategy Spotlights</a:t>
            </a:r>
          </a:p>
        </p:txBody>
      </p:sp>
    </p:spTree>
    <p:extLst>
      <p:ext uri="{BB962C8B-B14F-4D97-AF65-F5344CB8AC3E}">
        <p14:creationId xmlns:p14="http://schemas.microsoft.com/office/powerpoint/2010/main" val="287168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Number Lines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83748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60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39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42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27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Explain why number lines can be beneficial when dividing.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Number Lines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Using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You can apply your multiplication knowledge to help you solve division problems more efficiently!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If you know the related multiplication fact, you know the division fact.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If needed, you can use a close multiplication fact and then count on or count back to help finish the problem.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You can visualize multiplication and division by making equal sized jumps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290368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Using Multiplication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Multiplication is the opposite of division!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9451" y="2013859"/>
            <a:ext cx="4672584" cy="44123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42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6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 know the doubles multiplication fact that 6 x 6 = 36.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 can count on one more group of 6: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36 + 6 = 42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Altogether 7 groups of 6 fit inside 42.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42 ÷ 6 = 7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298700"/>
            <a:ext cx="4847447" cy="41275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56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8</a:t>
            </a:r>
            <a:endParaRPr lang="en-US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We can count by 8s until we reach 56.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“8, 16, 24, 32, 40, 48, 56”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We counted by 8s a total of 7 times.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56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8 =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7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Using Multiplication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59503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28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54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29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Using Multiplication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94954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72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49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56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4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Explain how and why your knowledge of multiplication can be used to help you divide.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Using Multiplication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0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Halving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Halving is the opposite </a:t>
            </a:r>
            <a:r>
              <a:rPr lang="en-US" sz="2400"/>
              <a:t>of doubling, </a:t>
            </a:r>
            <a:r>
              <a:rPr lang="en-US" sz="2400" dirty="0"/>
              <a:t>just like division is the opposite of multiplication!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Halving involves splitting something into two equal groups.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Halves can be used when dividing by 2. You can extend your knowledge of doubles facts to help you divide by 4 and other numbers as well!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other ways can you use the halving strategy to help you divide?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92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Halving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Dividing numbers in half is the opposite of doubling them.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3029" y="2333171"/>
            <a:ext cx="5069005" cy="44123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30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6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Half of (30 ÷ 3)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Half of 10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30 ÷ 6 = 5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298700"/>
            <a:ext cx="4847447" cy="41275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dirty="0"/>
              <a:t>32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4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Half of (32 ÷ 2)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Half of (half of 32)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Half of 16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32 ÷ 4 =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9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Halving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46755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64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2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Repeated Subtraction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Division can be used to separate things into groups of equal size.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Division is the opposite of multiplication.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Repeated subtraction can be used to represent the same problems as division because both are used to subtract equal-sized groups from themselves over and over until nothing remains. </a:t>
            </a:r>
          </a:p>
        </p:txBody>
      </p:sp>
    </p:spTree>
    <p:extLst>
      <p:ext uri="{BB962C8B-B14F-4D97-AF65-F5344CB8AC3E}">
        <p14:creationId xmlns:p14="http://schemas.microsoft.com/office/powerpoint/2010/main" val="347320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Halving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62987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24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48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48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09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Design and solve a division problem in </a:t>
            </a:r>
            <a:r>
              <a:rPr lang="en-US"/>
              <a:t>which halving </a:t>
            </a:r>
            <a:r>
              <a:rPr lang="en-US" dirty="0"/>
              <a:t>could be used as an efficient strategy to find the correct quotient.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Halving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7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Repeated Subtraction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Multiplication can be used to separate things into groups of equal size.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851" y="2454182"/>
            <a:ext cx="4665059" cy="3960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3</a:t>
            </a:r>
          </a:p>
          <a:p>
            <a:pPr marL="0" indent="0" algn="ctr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12 – 3 = 9</a:t>
            </a:r>
          </a:p>
          <a:p>
            <a:pPr marL="0" indent="0" algn="ctr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9 – 3 = 6</a:t>
            </a:r>
          </a:p>
          <a:p>
            <a:pPr marL="0" indent="0" algn="ctr">
              <a:buNone/>
            </a:pPr>
            <a:r>
              <a:rPr lang="en-US" dirty="0"/>
              <a:t>6 – 3 = 3</a:t>
            </a:r>
          </a:p>
          <a:p>
            <a:pPr marL="0" indent="0" algn="ctr">
              <a:buNone/>
            </a:pPr>
            <a:r>
              <a:rPr lang="en-US" dirty="0"/>
              <a:t>3 – 3 = 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took 3 away from 12 four times.</a:t>
            </a:r>
          </a:p>
          <a:p>
            <a:pPr marL="0" indent="0" algn="ctr">
              <a:buNone/>
            </a:pPr>
            <a:r>
              <a:rPr lang="en-US" dirty="0"/>
              <a:t>12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3 = 4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EC223-7973-3F36-D6CB-13FCE56A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856" y="2454182"/>
            <a:ext cx="4847447" cy="3960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36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9</a:t>
            </a:r>
          </a:p>
          <a:p>
            <a:pPr marL="0" indent="0" algn="ctr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36 – 9 – 9 – 9 – 9 = 0</a:t>
            </a:r>
          </a:p>
          <a:p>
            <a:pPr marL="0" indent="0" algn="ctr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 took 9 away from 36 four times.</a:t>
            </a:r>
          </a:p>
          <a:p>
            <a:pPr marL="0" indent="0" algn="ctr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/>
              <a:t>36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9 = 4</a:t>
            </a:r>
          </a:p>
        </p:txBody>
      </p:sp>
    </p:spTree>
    <p:extLst>
      <p:ext uri="{BB962C8B-B14F-4D97-AF65-F5344CB8AC3E}">
        <p14:creationId xmlns:p14="http://schemas.microsoft.com/office/powerpoint/2010/main" val="76385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Repeated Subtraction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22531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16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35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18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61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Repeated Subtraction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14742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49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24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24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0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E1306-DB49-BAA4-969D-56C69FF0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D17B-81B4-1E49-6998-75E7EEDF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72512"/>
            <a:ext cx="5065776" cy="3627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 how division and subtraction are related.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B68BA0-4DB0-BE4E-4EAF-7B639C952FD7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Strategy: Repeated Subtraction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Written Response</a:t>
            </a:r>
          </a:p>
        </p:txBody>
      </p:sp>
      <p:pic>
        <p:nvPicPr>
          <p:cNvPr id="10" name="Picture 9" descr="Black pencil fence with one yellow pencil under a lightbulb">
            <a:extLst>
              <a:ext uri="{FF2B5EF4-FFF2-40B4-BE49-F238E27FC236}">
                <a16:creationId xmlns:a16="http://schemas.microsoft.com/office/drawing/2014/main" id="{C12636C4-DAEC-B8C1-572E-ECC6ED1C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79" y="2572512"/>
            <a:ext cx="4830613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38D2-52DD-01B8-F513-0FA76F8D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CE13-F5A0-CFF6-E865-F02F2434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6816"/>
            <a:ext cx="10277856" cy="391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can use number lines to visualize numbers in order from least to greatest.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 can also use number lines to show arithmetic, like repeated subtraction or division!</a:t>
            </a:r>
          </a:p>
        </p:txBody>
      </p:sp>
    </p:spTree>
    <p:extLst>
      <p:ext uri="{BB962C8B-B14F-4D97-AF65-F5344CB8AC3E}">
        <p14:creationId xmlns:p14="http://schemas.microsoft.com/office/powerpoint/2010/main" val="27016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1AA-1776-D138-0CA8-D4C680D4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Strategy: Number Lines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Number lines can help us visualize division.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4D18-6EFB-182A-3CD5-82E9F9DA1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851" y="2309041"/>
            <a:ext cx="4665059" cy="20559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We can use number lines to help use repeated subtraction visually.</a:t>
            </a:r>
          </a:p>
          <a:p>
            <a:pPr marL="0" indent="0" algn="ctr">
              <a:buNone/>
            </a:pPr>
            <a:r>
              <a:rPr lang="en-US" dirty="0"/>
              <a:t>15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3 </a:t>
            </a:r>
            <a:r>
              <a:rPr lang="en-US" dirty="0"/>
              <a:t>is the same starting at 15 and subtracting groups of 3 until you have nothing remaining. </a:t>
            </a:r>
          </a:p>
          <a:p>
            <a:pPr marL="0" indent="0" algn="ctr">
              <a:buNone/>
            </a:pPr>
            <a:r>
              <a:rPr lang="en-US" dirty="0"/>
              <a:t>15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3 = 5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F475FB2-24DA-47D0-F121-43AF2EA1D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96179"/>
              </p:ext>
            </p:extLst>
          </p:nvPr>
        </p:nvGraphicFramePr>
        <p:xfrm>
          <a:off x="1435768" y="5419726"/>
          <a:ext cx="400250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23">
                  <a:extLst>
                    <a:ext uri="{9D8B030D-6E8A-4147-A177-3AD203B41FA5}">
                      <a16:colId xmlns:a16="http://schemas.microsoft.com/office/drawing/2014/main" val="1959580325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217258808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335479177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256454813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545960225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357687747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1665315933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3172362072"/>
                    </a:ext>
                  </a:extLst>
                </a:gridCol>
                <a:gridCol w="444723">
                  <a:extLst>
                    <a:ext uri="{9D8B030D-6E8A-4147-A177-3AD203B41FA5}">
                      <a16:colId xmlns:a16="http://schemas.microsoft.com/office/drawing/2014/main" val="74889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025564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27D96D48-C376-5009-13E0-08435B5399FD}"/>
              </a:ext>
            </a:extLst>
          </p:cNvPr>
          <p:cNvSpPr txBox="1"/>
          <p:nvPr/>
        </p:nvSpPr>
        <p:spPr>
          <a:xfrm>
            <a:off x="1752487" y="5824517"/>
            <a:ext cx="3685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0     3     6      9    12   15    18   21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0798AA-135C-B5A7-F27B-F66ED3164F5E}"/>
              </a:ext>
            </a:extLst>
          </p:cNvPr>
          <p:cNvCxnSpPr>
            <a:cxnSpLocks/>
          </p:cNvCxnSpPr>
          <p:nvPr/>
        </p:nvCxnSpPr>
        <p:spPr>
          <a:xfrm>
            <a:off x="1451810" y="5605146"/>
            <a:ext cx="4066675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-Turn Arrow 39">
            <a:extLst>
              <a:ext uri="{FF2B5EF4-FFF2-40B4-BE49-F238E27FC236}">
                <a16:creationId xmlns:a16="http://schemas.microsoft.com/office/drawing/2014/main" id="{70B8076D-753B-70C8-5A7C-493BF58E3473}"/>
              </a:ext>
            </a:extLst>
          </p:cNvPr>
          <p:cNvSpPr/>
          <p:nvPr/>
        </p:nvSpPr>
        <p:spPr>
          <a:xfrm flipH="1">
            <a:off x="1849194" y="5054396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B9F22F-C54A-1A81-F70F-9B5A9249D94F}"/>
              </a:ext>
            </a:extLst>
          </p:cNvPr>
          <p:cNvSpPr txBox="1"/>
          <p:nvPr/>
        </p:nvSpPr>
        <p:spPr>
          <a:xfrm>
            <a:off x="1815173" y="4707685"/>
            <a:ext cx="2409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- 3	 - 3	 - 3	 - 3	 - 3</a:t>
            </a:r>
          </a:p>
        </p:txBody>
      </p:sp>
      <p:sp>
        <p:nvSpPr>
          <p:cNvPr id="20" name="U-Turn Arrow 19">
            <a:extLst>
              <a:ext uri="{FF2B5EF4-FFF2-40B4-BE49-F238E27FC236}">
                <a16:creationId xmlns:a16="http://schemas.microsoft.com/office/drawing/2014/main" id="{E550C80F-5C93-5476-DE2F-C53029197999}"/>
              </a:ext>
            </a:extLst>
          </p:cNvPr>
          <p:cNvSpPr/>
          <p:nvPr/>
        </p:nvSpPr>
        <p:spPr>
          <a:xfrm flipH="1">
            <a:off x="2338963" y="5055942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39666717-2DC6-81CC-D3F4-39F04DF63AB9}"/>
              </a:ext>
            </a:extLst>
          </p:cNvPr>
          <p:cNvSpPr/>
          <p:nvPr/>
        </p:nvSpPr>
        <p:spPr>
          <a:xfrm flipH="1">
            <a:off x="2806485" y="5054395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37546E18-78D3-0613-8591-C6B1E6065DEB}"/>
              </a:ext>
            </a:extLst>
          </p:cNvPr>
          <p:cNvSpPr/>
          <p:nvPr/>
        </p:nvSpPr>
        <p:spPr>
          <a:xfrm flipH="1">
            <a:off x="3706073" y="5032413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>
            <a:extLst>
              <a:ext uri="{FF2B5EF4-FFF2-40B4-BE49-F238E27FC236}">
                <a16:creationId xmlns:a16="http://schemas.microsoft.com/office/drawing/2014/main" id="{42E9FFB5-8530-8388-7DA5-02BFC7F67848}"/>
              </a:ext>
            </a:extLst>
          </p:cNvPr>
          <p:cNvSpPr/>
          <p:nvPr/>
        </p:nvSpPr>
        <p:spPr>
          <a:xfrm flipH="1">
            <a:off x="3252039" y="5047820"/>
            <a:ext cx="459042" cy="285767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A69B685-98BA-7031-2710-04766D463F98}"/>
              </a:ext>
            </a:extLst>
          </p:cNvPr>
          <p:cNvSpPr txBox="1">
            <a:spLocks/>
          </p:cNvSpPr>
          <p:nvPr/>
        </p:nvSpPr>
        <p:spPr>
          <a:xfrm>
            <a:off x="6754484" y="2078499"/>
            <a:ext cx="4847447" cy="2556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We can use number lines to visually jump back in groups we already know!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32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2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 know 20 ÷ 2 = 10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That leaves me with 12 ÷ 2 = 6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10 + 6 = 16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dirty="0"/>
              <a:t>32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÷ 2 = 16</a:t>
            </a:r>
            <a:endParaRPr lang="en-US" dirty="0"/>
          </a:p>
        </p:txBody>
      </p:sp>
      <p:graphicFrame>
        <p:nvGraphicFramePr>
          <p:cNvPr id="26" name="Table 6">
            <a:extLst>
              <a:ext uri="{FF2B5EF4-FFF2-40B4-BE49-F238E27FC236}">
                <a16:creationId xmlns:a16="http://schemas.microsoft.com/office/drawing/2014/main" id="{F3CCA6E8-B582-3DEF-5F7F-F4B84CAB3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53106"/>
              </p:ext>
            </p:extLst>
          </p:nvPr>
        </p:nvGraphicFramePr>
        <p:xfrm>
          <a:off x="6673517" y="5591289"/>
          <a:ext cx="469933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074">
                  <a:extLst>
                    <a:ext uri="{9D8B030D-6E8A-4147-A177-3AD203B41FA5}">
                      <a16:colId xmlns:a16="http://schemas.microsoft.com/office/drawing/2014/main" val="1959580325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217258808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335479177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256454813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545960225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357687747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665315933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172362072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74889323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2068943074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911852924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827954937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105168848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867441905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2312867449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4035926304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605993070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012921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02556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3FD5261-ECCC-B16E-3B74-FF2E1FD86949}"/>
              </a:ext>
            </a:extLst>
          </p:cNvPr>
          <p:cNvSpPr txBox="1"/>
          <p:nvPr/>
        </p:nvSpPr>
        <p:spPr>
          <a:xfrm>
            <a:off x="6754484" y="6004011"/>
            <a:ext cx="4847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0      2    4     6     8   10   12  14  16  18   20  22  24   26  28  30  32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CB2459-079F-CEEF-881B-BD2545CD78E5}"/>
              </a:ext>
            </a:extLst>
          </p:cNvPr>
          <p:cNvCxnSpPr>
            <a:cxnSpLocks/>
          </p:cNvCxnSpPr>
          <p:nvPr/>
        </p:nvCxnSpPr>
        <p:spPr>
          <a:xfrm>
            <a:off x="6525402" y="5721494"/>
            <a:ext cx="4927656" cy="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U-Turn Arrow 28">
            <a:extLst>
              <a:ext uri="{FF2B5EF4-FFF2-40B4-BE49-F238E27FC236}">
                <a16:creationId xmlns:a16="http://schemas.microsoft.com/office/drawing/2014/main" id="{9D880206-64A9-AECF-A40A-5DABAD9783FF}"/>
              </a:ext>
            </a:extLst>
          </p:cNvPr>
          <p:cNvSpPr/>
          <p:nvPr/>
        </p:nvSpPr>
        <p:spPr>
          <a:xfrm flipH="1">
            <a:off x="8480920" y="5305798"/>
            <a:ext cx="2611273" cy="363548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U-Turn Arrow 29">
            <a:extLst>
              <a:ext uri="{FF2B5EF4-FFF2-40B4-BE49-F238E27FC236}">
                <a16:creationId xmlns:a16="http://schemas.microsoft.com/office/drawing/2014/main" id="{3C353EAB-3744-A3CD-C2BA-E3178F5EF95D}"/>
              </a:ext>
            </a:extLst>
          </p:cNvPr>
          <p:cNvSpPr/>
          <p:nvPr/>
        </p:nvSpPr>
        <p:spPr>
          <a:xfrm flipH="1">
            <a:off x="6875141" y="5305797"/>
            <a:ext cx="1605778" cy="302091"/>
          </a:xfrm>
          <a:prstGeom prst="uturnArrow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027224-087C-9B36-ADE9-86BD88E0673E}"/>
              </a:ext>
            </a:extLst>
          </p:cNvPr>
          <p:cNvSpPr txBox="1"/>
          <p:nvPr/>
        </p:nvSpPr>
        <p:spPr>
          <a:xfrm>
            <a:off x="9137835" y="5086807"/>
            <a:ext cx="2409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10 groups of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06C57E-296A-1C10-4644-19CB2DB565E6}"/>
              </a:ext>
            </a:extLst>
          </p:cNvPr>
          <p:cNvSpPr txBox="1"/>
          <p:nvPr/>
        </p:nvSpPr>
        <p:spPr>
          <a:xfrm>
            <a:off x="7146120" y="5092116"/>
            <a:ext cx="1758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6 groups of 2</a:t>
            </a:r>
          </a:p>
        </p:txBody>
      </p:sp>
    </p:spTree>
    <p:extLst>
      <p:ext uri="{BB962C8B-B14F-4D97-AF65-F5344CB8AC3E}">
        <p14:creationId xmlns:p14="http://schemas.microsoft.com/office/powerpoint/2010/main" val="322816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C85E-4EC0-34EF-9667-F503A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03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Strategy: Number Lines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678145-C18A-AA13-8C8B-B183EF1D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49393"/>
              </p:ext>
            </p:extLst>
          </p:nvPr>
        </p:nvGraphicFramePr>
        <p:xfrm>
          <a:off x="1814830" y="1040577"/>
          <a:ext cx="9409430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766">
                  <a:extLst>
                    <a:ext uri="{9D8B030D-6E8A-4147-A177-3AD203B41FA5}">
                      <a16:colId xmlns:a16="http://schemas.microsoft.com/office/drawing/2014/main" val="2850343479"/>
                    </a:ext>
                  </a:extLst>
                </a:gridCol>
                <a:gridCol w="7990664">
                  <a:extLst>
                    <a:ext uri="{9D8B030D-6E8A-4147-A177-3AD203B41FA5}">
                      <a16:colId xmlns:a16="http://schemas.microsoft.com/office/drawing/2014/main" val="1262912875"/>
                    </a:ext>
                  </a:extLst>
                </a:gridCol>
              </a:tblGrid>
              <a:tr h="3066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Strategic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09440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21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00659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48471"/>
                  </a:ext>
                </a:extLst>
              </a:tr>
              <a:tr h="1424459">
                <a:tc>
                  <a:txBody>
                    <a:bodyPr/>
                    <a:lstStyle/>
                    <a:p>
                      <a:r>
                        <a:rPr lang="en-US" dirty="0"/>
                        <a:t>18 </a:t>
                      </a:r>
                      <a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÷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4589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123</TotalTime>
  <Words>843</Words>
  <Application>Microsoft Macintosh PowerPoint</Application>
  <PresentationFormat>Widescreen</PresentationFormat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Cambria Math</vt:lpstr>
      <vt:lpstr>Franklin Gothic Book</vt:lpstr>
      <vt:lpstr>Crop</vt:lpstr>
      <vt:lpstr>Division</vt:lpstr>
      <vt:lpstr>Strategy: Repeated Subtraction</vt:lpstr>
      <vt:lpstr>Strategy: Repeated Subtraction  Multiplication can be used to separate things into groups of equal size.</vt:lpstr>
      <vt:lpstr>Strategy: Repeated Subtraction</vt:lpstr>
      <vt:lpstr>Strategy: Repeated Subtraction</vt:lpstr>
      <vt:lpstr>   </vt:lpstr>
      <vt:lpstr>Strategy: Number Lines</vt:lpstr>
      <vt:lpstr>Strategy: Number Lines  Number lines can help us visualize division.</vt:lpstr>
      <vt:lpstr>Strategy: Number Lines</vt:lpstr>
      <vt:lpstr>Strategy: Number Lines</vt:lpstr>
      <vt:lpstr>   </vt:lpstr>
      <vt:lpstr>Strategy: Using Multiplication</vt:lpstr>
      <vt:lpstr>Strategy: Using Multiplication  Multiplication is the opposite of division!</vt:lpstr>
      <vt:lpstr>Strategy: Using Multiplication</vt:lpstr>
      <vt:lpstr>Strategy: Using Multiplication</vt:lpstr>
      <vt:lpstr>   </vt:lpstr>
      <vt:lpstr>Strategy: Halving</vt:lpstr>
      <vt:lpstr>Strategy: Halving  Dividing numbers in half is the opposite of doubling them. </vt:lpstr>
      <vt:lpstr>Strategy: Halving</vt:lpstr>
      <vt:lpstr>Strategy: Halving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Caroline Davidson</dc:creator>
  <cp:lastModifiedBy>Caroline Davidson</cp:lastModifiedBy>
  <cp:revision>1</cp:revision>
  <dcterms:created xsi:type="dcterms:W3CDTF">2022-04-25T14:10:05Z</dcterms:created>
  <dcterms:modified xsi:type="dcterms:W3CDTF">2022-04-25T21:32:48Z</dcterms:modified>
</cp:coreProperties>
</file>