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78" r:id="rId3"/>
    <p:sldId id="257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C9497A-503E-B24A-988C-70B5CE521E0B}" v="79" dt="2022-04-22T14:16:53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28"/>
    <p:restoredTop sz="95840"/>
  </p:normalViewPr>
  <p:slideViewPr>
    <p:cSldViewPr snapToGrid="0" snapToObjects="1">
      <p:cViewPr varScale="1">
        <p:scale>
          <a:sx n="104" d="100"/>
          <a:sy n="104" d="100"/>
        </p:scale>
        <p:origin x="21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Davidson" userId="f05c179f-d6b6-4b2c-b796-8db1a8aa09d8" providerId="ADAL" clId="{70C9497A-503E-B24A-988C-70B5CE521E0B}"/>
    <pc:docChg chg="custSel modSld">
      <pc:chgData name="Caroline Davidson" userId="f05c179f-d6b6-4b2c-b796-8db1a8aa09d8" providerId="ADAL" clId="{70C9497A-503E-B24A-988C-70B5CE521E0B}" dt="2022-04-28T16:35:14.125" v="13" actId="27636"/>
      <pc:docMkLst>
        <pc:docMk/>
      </pc:docMkLst>
      <pc:sldChg chg="modSp mod">
        <pc:chgData name="Caroline Davidson" userId="f05c179f-d6b6-4b2c-b796-8db1a8aa09d8" providerId="ADAL" clId="{70C9497A-503E-B24A-988C-70B5CE521E0B}" dt="2022-04-28T16:35:14.125" v="13" actId="27636"/>
        <pc:sldMkLst>
          <pc:docMk/>
          <pc:sldMk cId="2609358500" sldId="257"/>
        </pc:sldMkLst>
        <pc:spChg chg="mod">
          <ac:chgData name="Caroline Davidson" userId="f05c179f-d6b6-4b2c-b796-8db1a8aa09d8" providerId="ADAL" clId="{70C9497A-503E-B24A-988C-70B5CE521E0B}" dt="2022-04-28T16:35:14.125" v="13" actId="27636"/>
          <ac:spMkLst>
            <pc:docMk/>
            <pc:sldMk cId="2609358500" sldId="257"/>
            <ac:spMk id="2" creationId="{17F4B1AA-1776-D138-0CA8-D4C680D44E5B}"/>
          </ac:spMkLst>
        </pc:spChg>
      </pc:sldChg>
      <pc:sldChg chg="modSp mod">
        <pc:chgData name="Caroline Davidson" userId="f05c179f-d6b6-4b2c-b796-8db1a8aa09d8" providerId="ADAL" clId="{70C9497A-503E-B24A-988C-70B5CE521E0B}" dt="2022-04-25T21:13:00.864" v="0" actId="20577"/>
        <pc:sldMkLst>
          <pc:docMk/>
          <pc:sldMk cId="695255964" sldId="266"/>
        </pc:sldMkLst>
        <pc:spChg chg="mod">
          <ac:chgData name="Caroline Davidson" userId="f05c179f-d6b6-4b2c-b796-8db1a8aa09d8" providerId="ADAL" clId="{70C9497A-503E-B24A-988C-70B5CE521E0B}" dt="2022-04-25T21:13:00.864" v="0" actId="20577"/>
          <ac:spMkLst>
            <pc:docMk/>
            <pc:sldMk cId="695255964" sldId="266"/>
            <ac:spMk id="3" creationId="{5918CE13-F5A0-CFF6-E865-F02F2434B955}"/>
          </ac:spMkLst>
        </pc:spChg>
      </pc:sldChg>
      <pc:sldChg chg="modSp mod">
        <pc:chgData name="Caroline Davidson" userId="f05c179f-d6b6-4b2c-b796-8db1a8aa09d8" providerId="ADAL" clId="{70C9497A-503E-B24A-988C-70B5CE521E0B}" dt="2022-04-25T21:14:23.827" v="7" actId="20577"/>
        <pc:sldMkLst>
          <pc:docMk/>
          <pc:sldMk cId="3100214754" sldId="274"/>
        </pc:sldMkLst>
        <pc:spChg chg="mod">
          <ac:chgData name="Caroline Davidson" userId="f05c179f-d6b6-4b2c-b796-8db1a8aa09d8" providerId="ADAL" clId="{70C9497A-503E-B24A-988C-70B5CE521E0B}" dt="2022-04-25T21:14:23.827" v="7" actId="20577"/>
          <ac:spMkLst>
            <pc:docMk/>
            <pc:sldMk cId="3100214754" sldId="274"/>
            <ac:spMk id="3" creationId="{10334D18-6EFB-182A-3CD5-82E9F9DA1C0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32072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1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87390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4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0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3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50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359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745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C296-CE5B-CE86-9B9D-E1067DDEA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F53E0-C8AF-4415-F662-FF7D8BC33B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Strategy Spotlights</a:t>
            </a:r>
          </a:p>
        </p:txBody>
      </p:sp>
    </p:spTree>
    <p:extLst>
      <p:ext uri="{BB962C8B-B14F-4D97-AF65-F5344CB8AC3E}">
        <p14:creationId xmlns:p14="http://schemas.microsoft.com/office/powerpoint/2010/main" val="4203441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Friendly Numbers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06977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61 + 29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36 + 25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28 + 43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228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7E1306-DB49-BAA4-969D-56C69FF0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D17B-81B4-1E49-6998-75E7EEDF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72512"/>
            <a:ext cx="5065776" cy="3627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are friendly numbers? How can using friendly numbers help you better add mentally?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B68BA0-4DB0-BE4E-4EAF-7B639C952FD7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Strategy: Friendly Numbers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Written Response</a:t>
            </a:r>
          </a:p>
        </p:txBody>
      </p:sp>
      <p:pic>
        <p:nvPicPr>
          <p:cNvPr id="10" name="Picture 9" descr="Black pencil fence with one yellow pencil under a lightbulb">
            <a:extLst>
              <a:ext uri="{FF2B5EF4-FFF2-40B4-BE49-F238E27FC236}">
                <a16:creationId xmlns:a16="http://schemas.microsoft.com/office/drawing/2014/main" id="{C12636C4-DAEC-B8C1-572E-ECC6ED1C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79" y="2572512"/>
            <a:ext cx="4830613" cy="28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00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38D2-52DD-01B8-F513-0FA76F8D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Doubles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CE13-F5A0-CFF6-E865-F02F2434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6816"/>
            <a:ext cx="10277856" cy="3910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Doubles addition facts involve adding the same number to itself: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</a:t>
            </a:r>
            <a:r>
              <a:rPr lang="en-US" sz="2200" dirty="0"/>
              <a:t>3 + 3 = 6 and 7 + 7 = 14 are both doubles facts!	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i="0" dirty="0"/>
              <a:t>Memorizing your doubles </a:t>
            </a:r>
            <a:r>
              <a:rPr lang="en-US" sz="2400" dirty="0"/>
              <a:t>facts can help you become more efficient at addition, as well as other operations, like multiplication! </a:t>
            </a:r>
          </a:p>
          <a:p>
            <a:pPr>
              <a:lnSpc>
                <a:spcPct val="150000"/>
              </a:lnSpc>
            </a:pPr>
            <a:r>
              <a:rPr lang="en-US" sz="2400" i="0" dirty="0"/>
              <a:t>It can be helpful to visualize your doubles facts with pictures, manipulatives, or tens frames! </a:t>
            </a:r>
          </a:p>
          <a:p>
            <a:pPr marL="530352" lvl="1" indent="0">
              <a:lnSpc>
                <a:spcPct val="150000"/>
              </a:lnSpc>
              <a:buNone/>
            </a:pP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179565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B1AA-1776-D138-0CA8-D4C680D4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Strategy: Doubles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Doubles addition facts involve adding the same number to itself.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4D18-6EFB-182A-3CD5-82E9F9DA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480332"/>
            <a:ext cx="4724400" cy="39776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/>
              <a:t>Use a tens frame to visualize double 3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/>
              <a:t>3 + 3 =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EC223-7973-3F36-D6CB-13FCE56A0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0364" y="2480332"/>
            <a:ext cx="4447786" cy="3581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/>
              <a:t>Visualize two groups to double 7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/>
              <a:t>This leaves a group of 10 with 4 remaining.</a:t>
            </a:r>
          </a:p>
          <a:p>
            <a:pPr marL="0" indent="0" algn="ctr">
              <a:buNone/>
            </a:pPr>
            <a:r>
              <a:rPr lang="en-US" sz="2200" dirty="0"/>
              <a:t>7 + 7 = 14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F9B18834-46C1-3440-18AA-41BA740B6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084127"/>
              </p:ext>
            </p:extLst>
          </p:nvPr>
        </p:nvGraphicFramePr>
        <p:xfrm>
          <a:off x="1562550" y="3310128"/>
          <a:ext cx="4065885" cy="1331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177">
                  <a:extLst>
                    <a:ext uri="{9D8B030D-6E8A-4147-A177-3AD203B41FA5}">
                      <a16:colId xmlns:a16="http://schemas.microsoft.com/office/drawing/2014/main" val="3908632260"/>
                    </a:ext>
                  </a:extLst>
                </a:gridCol>
                <a:gridCol w="813177">
                  <a:extLst>
                    <a:ext uri="{9D8B030D-6E8A-4147-A177-3AD203B41FA5}">
                      <a16:colId xmlns:a16="http://schemas.microsoft.com/office/drawing/2014/main" val="3308264445"/>
                    </a:ext>
                  </a:extLst>
                </a:gridCol>
                <a:gridCol w="813177">
                  <a:extLst>
                    <a:ext uri="{9D8B030D-6E8A-4147-A177-3AD203B41FA5}">
                      <a16:colId xmlns:a16="http://schemas.microsoft.com/office/drawing/2014/main" val="1826427394"/>
                    </a:ext>
                  </a:extLst>
                </a:gridCol>
                <a:gridCol w="813177">
                  <a:extLst>
                    <a:ext uri="{9D8B030D-6E8A-4147-A177-3AD203B41FA5}">
                      <a16:colId xmlns:a16="http://schemas.microsoft.com/office/drawing/2014/main" val="2933575453"/>
                    </a:ext>
                  </a:extLst>
                </a:gridCol>
                <a:gridCol w="813177">
                  <a:extLst>
                    <a:ext uri="{9D8B030D-6E8A-4147-A177-3AD203B41FA5}">
                      <a16:colId xmlns:a16="http://schemas.microsoft.com/office/drawing/2014/main" val="2645173926"/>
                    </a:ext>
                  </a:extLst>
                </a:gridCol>
              </a:tblGrid>
              <a:tr h="6657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504602"/>
                  </a:ext>
                </a:extLst>
              </a:tr>
              <a:tr h="6657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072363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A83BAB49-3D98-B6F5-527D-3F8B641409A5}"/>
              </a:ext>
            </a:extLst>
          </p:cNvPr>
          <p:cNvSpPr/>
          <p:nvPr/>
        </p:nvSpPr>
        <p:spPr>
          <a:xfrm>
            <a:off x="1792224" y="3429000"/>
            <a:ext cx="384048" cy="3931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DF1910-8D59-A9D9-9EAC-B88D623CAFDD}"/>
              </a:ext>
            </a:extLst>
          </p:cNvPr>
          <p:cNvSpPr/>
          <p:nvPr/>
        </p:nvSpPr>
        <p:spPr>
          <a:xfrm>
            <a:off x="3403468" y="3429000"/>
            <a:ext cx="384048" cy="3931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86E3FB-7204-88D0-82A6-F8174F24322C}"/>
              </a:ext>
            </a:extLst>
          </p:cNvPr>
          <p:cNvSpPr/>
          <p:nvPr/>
        </p:nvSpPr>
        <p:spPr>
          <a:xfrm>
            <a:off x="2607170" y="3429000"/>
            <a:ext cx="384048" cy="3931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38FADA-4229-C9BD-B496-75E6416C8310}"/>
              </a:ext>
            </a:extLst>
          </p:cNvPr>
          <p:cNvSpPr/>
          <p:nvPr/>
        </p:nvSpPr>
        <p:spPr>
          <a:xfrm>
            <a:off x="1792224" y="4132231"/>
            <a:ext cx="384048" cy="39319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9FA7EA3-BC11-D365-4731-72F6187C87E9}"/>
              </a:ext>
            </a:extLst>
          </p:cNvPr>
          <p:cNvSpPr/>
          <p:nvPr/>
        </p:nvSpPr>
        <p:spPr>
          <a:xfrm>
            <a:off x="3403468" y="4116368"/>
            <a:ext cx="384048" cy="39319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71E8A08-8D6D-720C-C6FD-80A4ECC9BE02}"/>
              </a:ext>
            </a:extLst>
          </p:cNvPr>
          <p:cNvSpPr/>
          <p:nvPr/>
        </p:nvSpPr>
        <p:spPr>
          <a:xfrm>
            <a:off x="2607170" y="4110939"/>
            <a:ext cx="384048" cy="39319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D8B78E60-3511-F7A0-5326-740BB1F7C9CE}"/>
              </a:ext>
            </a:extLst>
          </p:cNvPr>
          <p:cNvSpPr/>
          <p:nvPr/>
        </p:nvSpPr>
        <p:spPr>
          <a:xfrm>
            <a:off x="7424928" y="3072384"/>
            <a:ext cx="347472" cy="356616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1FDEC4EE-4841-32A6-BDF0-CA93E2194ACA}"/>
              </a:ext>
            </a:extLst>
          </p:cNvPr>
          <p:cNvSpPr/>
          <p:nvPr/>
        </p:nvSpPr>
        <p:spPr>
          <a:xfrm>
            <a:off x="7988808" y="3072384"/>
            <a:ext cx="347472" cy="356616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05CE951E-7566-20C4-428D-DBF4A1F84254}"/>
              </a:ext>
            </a:extLst>
          </p:cNvPr>
          <p:cNvSpPr/>
          <p:nvPr/>
        </p:nvSpPr>
        <p:spPr>
          <a:xfrm>
            <a:off x="7716483" y="3580543"/>
            <a:ext cx="347472" cy="356616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C7B2B411-B85F-193C-FF70-C4E383F0992C}"/>
              </a:ext>
            </a:extLst>
          </p:cNvPr>
          <p:cNvSpPr/>
          <p:nvPr/>
        </p:nvSpPr>
        <p:spPr>
          <a:xfrm>
            <a:off x="8244840" y="3543923"/>
            <a:ext cx="347472" cy="356616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18154768-1383-84C2-BF6E-77E6DF12DE29}"/>
              </a:ext>
            </a:extLst>
          </p:cNvPr>
          <p:cNvSpPr/>
          <p:nvPr/>
        </p:nvSpPr>
        <p:spPr>
          <a:xfrm>
            <a:off x="8006625" y="3992880"/>
            <a:ext cx="347472" cy="356616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F3B7B110-9FCA-71DA-0176-C2624DCDE1AE}"/>
              </a:ext>
            </a:extLst>
          </p:cNvPr>
          <p:cNvSpPr/>
          <p:nvPr/>
        </p:nvSpPr>
        <p:spPr>
          <a:xfrm>
            <a:off x="7431344" y="3994151"/>
            <a:ext cx="347472" cy="356616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42C1E299-24C4-B2B6-D3DC-170D000077EA}"/>
              </a:ext>
            </a:extLst>
          </p:cNvPr>
          <p:cNvSpPr/>
          <p:nvPr/>
        </p:nvSpPr>
        <p:spPr>
          <a:xfrm>
            <a:off x="7171944" y="3570466"/>
            <a:ext cx="347472" cy="356616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654AF9ED-7122-9B30-02FE-2DD84BF8D8BE}"/>
              </a:ext>
            </a:extLst>
          </p:cNvPr>
          <p:cNvSpPr/>
          <p:nvPr/>
        </p:nvSpPr>
        <p:spPr>
          <a:xfrm>
            <a:off x="9954768" y="3060192"/>
            <a:ext cx="347472" cy="356616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B60063DA-AE5D-1CCE-952E-C120FF0B0AB6}"/>
              </a:ext>
            </a:extLst>
          </p:cNvPr>
          <p:cNvSpPr/>
          <p:nvPr/>
        </p:nvSpPr>
        <p:spPr>
          <a:xfrm>
            <a:off x="10518648" y="3060192"/>
            <a:ext cx="347472" cy="356616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F09F8890-CEAD-5E51-F9A8-8C2C475823BB}"/>
              </a:ext>
            </a:extLst>
          </p:cNvPr>
          <p:cNvSpPr/>
          <p:nvPr/>
        </p:nvSpPr>
        <p:spPr>
          <a:xfrm>
            <a:off x="10246323" y="3568351"/>
            <a:ext cx="347472" cy="356616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D937F438-0CEC-DD87-FFA3-C929D96212C7}"/>
              </a:ext>
            </a:extLst>
          </p:cNvPr>
          <p:cNvSpPr/>
          <p:nvPr/>
        </p:nvSpPr>
        <p:spPr>
          <a:xfrm>
            <a:off x="10774680" y="3531731"/>
            <a:ext cx="347472" cy="356616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42">
            <a:extLst>
              <a:ext uri="{FF2B5EF4-FFF2-40B4-BE49-F238E27FC236}">
                <a16:creationId xmlns:a16="http://schemas.microsoft.com/office/drawing/2014/main" id="{DF36639F-CABE-2380-5971-1DE7F427B37F}"/>
              </a:ext>
            </a:extLst>
          </p:cNvPr>
          <p:cNvSpPr/>
          <p:nvPr/>
        </p:nvSpPr>
        <p:spPr>
          <a:xfrm>
            <a:off x="10536465" y="3980688"/>
            <a:ext cx="347472" cy="356616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iangle 43">
            <a:extLst>
              <a:ext uri="{FF2B5EF4-FFF2-40B4-BE49-F238E27FC236}">
                <a16:creationId xmlns:a16="http://schemas.microsoft.com/office/drawing/2014/main" id="{78951043-CDE8-A33A-9B60-9F4CD4773BC5}"/>
              </a:ext>
            </a:extLst>
          </p:cNvPr>
          <p:cNvSpPr/>
          <p:nvPr/>
        </p:nvSpPr>
        <p:spPr>
          <a:xfrm>
            <a:off x="9961184" y="3981959"/>
            <a:ext cx="347472" cy="356616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iangle 44">
            <a:extLst>
              <a:ext uri="{FF2B5EF4-FFF2-40B4-BE49-F238E27FC236}">
                <a16:creationId xmlns:a16="http://schemas.microsoft.com/office/drawing/2014/main" id="{2E3B4CA6-2B1F-E663-D820-7AA74860E466}"/>
              </a:ext>
            </a:extLst>
          </p:cNvPr>
          <p:cNvSpPr/>
          <p:nvPr/>
        </p:nvSpPr>
        <p:spPr>
          <a:xfrm>
            <a:off x="9701784" y="3558274"/>
            <a:ext cx="347472" cy="356616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5D72D71-19DE-B375-4F6B-8EEC7F390F2F}"/>
              </a:ext>
            </a:extLst>
          </p:cNvPr>
          <p:cNvCxnSpPr>
            <a:cxnSpLocks/>
          </p:cNvCxnSpPr>
          <p:nvPr/>
        </p:nvCxnSpPr>
        <p:spPr>
          <a:xfrm>
            <a:off x="8508203" y="4132231"/>
            <a:ext cx="452071" cy="667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CC57FC1-CC7F-60FD-59B6-ABB4E2E80942}"/>
              </a:ext>
            </a:extLst>
          </p:cNvPr>
          <p:cNvCxnSpPr>
            <a:cxnSpLocks/>
          </p:cNvCxnSpPr>
          <p:nvPr/>
        </p:nvCxnSpPr>
        <p:spPr>
          <a:xfrm flipH="1">
            <a:off x="9470358" y="4102787"/>
            <a:ext cx="305879" cy="718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355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Doubles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080886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2 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4 + 4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5 + 5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501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Doubles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509957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6 + 6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8 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9 + 9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841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7E1306-DB49-BAA4-969D-56C69FF0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D17B-81B4-1E49-6998-75E7EEDF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72512"/>
            <a:ext cx="5065776" cy="3627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doubles facts are the easiest for you to determine and remember? Which are the most difficult? Why?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B68BA0-4DB0-BE4E-4EAF-7B639C952FD7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Strategy: Doubles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Written Response</a:t>
            </a:r>
          </a:p>
        </p:txBody>
      </p:sp>
      <p:pic>
        <p:nvPicPr>
          <p:cNvPr id="10" name="Picture 9" descr="Black pencil fence with one yellow pencil under a lightbulb">
            <a:extLst>
              <a:ext uri="{FF2B5EF4-FFF2-40B4-BE49-F238E27FC236}">
                <a16:creationId xmlns:a16="http://schemas.microsoft.com/office/drawing/2014/main" id="{C12636C4-DAEC-B8C1-572E-ECC6ED1C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79" y="2572512"/>
            <a:ext cx="4830613" cy="28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3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38D2-52DD-01B8-F513-0FA76F8D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Near Doubles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CE13-F5A0-CFF6-E865-F02F2434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6816"/>
            <a:ext cx="10277856" cy="3910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/>
              <a:t>You can appl</a:t>
            </a:r>
            <a:r>
              <a:rPr lang="en-US" sz="2400" dirty="0"/>
              <a:t>y your doubles strategy knowledge to help you solve even more addition problems! </a:t>
            </a:r>
          </a:p>
          <a:p>
            <a:pPr>
              <a:lnSpc>
                <a:spcPct val="150000"/>
              </a:lnSpc>
            </a:pPr>
            <a:r>
              <a:rPr lang="en-US" sz="2400" i="0" dirty="0"/>
              <a:t>This strategy involves using a doubles fact you already know and adjusting it slightly to find a </a:t>
            </a:r>
            <a:r>
              <a:rPr lang="en-US" sz="2400" dirty="0"/>
              <a:t>fact close to it in value. 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3618566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B1AA-1776-D138-0CA8-D4C680D4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Strategy: Near Doubles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Use a doubles fact you know and then adjust it to find a near doubles fact.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4D18-6EFB-182A-3CD5-82E9F9DA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590799"/>
            <a:ext cx="4815840" cy="358140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dirty="0"/>
              <a:t>3 + 4 is a near doubles </a:t>
            </a:r>
            <a:r>
              <a:rPr lang="en-US" sz="2400"/>
              <a:t>fact because </a:t>
            </a:r>
            <a:r>
              <a:rPr lang="en-US" sz="2400" dirty="0"/>
              <a:t>it is close in value to 3 + 3.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400" dirty="0"/>
              <a:t>3 + 3 = 6</a:t>
            </a:r>
          </a:p>
          <a:p>
            <a:pPr marL="0" indent="0" algn="ctr">
              <a:buNone/>
            </a:pPr>
            <a:r>
              <a:rPr lang="en-US" sz="2400" dirty="0"/>
              <a:t>We know 4 is just one more than 3, so 3 + 4 must be just one more than 6: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3 + 4 =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EC223-7973-3F36-D6CB-13FCE56A0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480332"/>
            <a:ext cx="5248655" cy="35814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We could also solve 3 + 4 by first finding double 4 and then subtracting one from that sum.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/>
              <a:t>Double 4 is 8. </a:t>
            </a:r>
          </a:p>
          <a:p>
            <a:pPr marL="0" indent="0" algn="ctr">
              <a:buNone/>
            </a:pPr>
            <a:r>
              <a:rPr lang="en-US" sz="2200" dirty="0"/>
              <a:t>Because 4 is one more than 3, we know we added in one extra that must be subtracted from 8: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/>
              <a:t>3 + 4 = 7</a:t>
            </a:r>
          </a:p>
        </p:txBody>
      </p:sp>
    </p:spTree>
    <p:extLst>
      <p:ext uri="{BB962C8B-B14F-4D97-AF65-F5344CB8AC3E}">
        <p14:creationId xmlns:p14="http://schemas.microsoft.com/office/powerpoint/2010/main" val="3100214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Near Doubles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446401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8 + 7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9 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4 + 5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02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38D2-52DD-01B8-F513-0FA76F8D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Finding Tens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CE13-F5A0-CFF6-E865-F02F2434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6816"/>
            <a:ext cx="10277856" cy="3910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Finding a group of ten in an addition problem can help make solving that problem easier!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We can add easily to ten because of what we know about place value.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If you can find a group of ten, you can efficiently finish the addition problem in your head. </a:t>
            </a:r>
          </a:p>
        </p:txBody>
      </p:sp>
    </p:spTree>
    <p:extLst>
      <p:ext uri="{BB962C8B-B14F-4D97-AF65-F5344CB8AC3E}">
        <p14:creationId xmlns:p14="http://schemas.microsoft.com/office/powerpoint/2010/main" val="979093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Near Doubles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404877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10 + 11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20 + 19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39 + 40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104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7E1306-DB49-BAA4-969D-56C69FF0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D17B-81B4-1E49-6998-75E7EEDF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72512"/>
            <a:ext cx="5065776" cy="3627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learning and practicing the near doubles strategy, evaluate why memorizing your doubles addition facts is beneficial to mathematical thinkers.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B68BA0-4DB0-BE4E-4EAF-7B639C952FD7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Strategy: Near Doubles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Written Response</a:t>
            </a:r>
          </a:p>
        </p:txBody>
      </p:sp>
      <p:pic>
        <p:nvPicPr>
          <p:cNvPr id="10" name="Picture 9" descr="Black pencil fence with one yellow pencil under a lightbulb">
            <a:extLst>
              <a:ext uri="{FF2B5EF4-FFF2-40B4-BE49-F238E27FC236}">
                <a16:creationId xmlns:a16="http://schemas.microsoft.com/office/drawing/2014/main" id="{C12636C4-DAEC-B8C1-572E-ECC6ED1C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79" y="2572512"/>
            <a:ext cx="4830613" cy="28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B1AA-1776-D138-0CA8-D4C680D4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Strategy: Finding Tens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Working with groups </a:t>
            </a:r>
            <a:r>
              <a:rPr lang="en-US" sz="2200"/>
              <a:t>of ten </a:t>
            </a:r>
            <a:r>
              <a:rPr lang="en-US" sz="2200" dirty="0"/>
              <a:t>can make it easier to mentally add and use numbers.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4D18-6EFB-182A-3CD5-82E9F9DA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2937" y="2245040"/>
            <a:ext cx="4447786" cy="39776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7 + 4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7 + 3 + 1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10 + 1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EC223-7973-3F36-D6CB-13FCE56A05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9 + 3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9 + 1 + 2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10 + 2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12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A41583-54AD-C2CB-C7DB-D85CE7F566C7}"/>
              </a:ext>
            </a:extLst>
          </p:cNvPr>
          <p:cNvCxnSpPr>
            <a:cxnSpLocks/>
          </p:cNvCxnSpPr>
          <p:nvPr/>
        </p:nvCxnSpPr>
        <p:spPr>
          <a:xfrm flipH="1">
            <a:off x="4356731" y="3074670"/>
            <a:ext cx="142117" cy="544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E2FD50-2D9E-9699-E767-4D70A8436CD1}"/>
              </a:ext>
            </a:extLst>
          </p:cNvPr>
          <p:cNvCxnSpPr>
            <a:cxnSpLocks/>
          </p:cNvCxnSpPr>
          <p:nvPr/>
        </p:nvCxnSpPr>
        <p:spPr>
          <a:xfrm>
            <a:off x="4597101" y="3074669"/>
            <a:ext cx="169837" cy="544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D5B45C-75B0-1B46-F500-6B990C7E75A4}"/>
              </a:ext>
            </a:extLst>
          </p:cNvPr>
          <p:cNvCxnSpPr>
            <a:cxnSpLocks/>
          </p:cNvCxnSpPr>
          <p:nvPr/>
        </p:nvCxnSpPr>
        <p:spPr>
          <a:xfrm flipH="1">
            <a:off x="4201668" y="3920490"/>
            <a:ext cx="142370" cy="62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A9D3F2-F773-603F-ACA0-A5FFBD5E93B5}"/>
              </a:ext>
            </a:extLst>
          </p:cNvPr>
          <p:cNvCxnSpPr>
            <a:cxnSpLocks/>
          </p:cNvCxnSpPr>
          <p:nvPr/>
        </p:nvCxnSpPr>
        <p:spPr>
          <a:xfrm>
            <a:off x="3904488" y="3920490"/>
            <a:ext cx="157600" cy="62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5AB22B-4377-E5A2-374E-CB16809E9198}"/>
              </a:ext>
            </a:extLst>
          </p:cNvPr>
          <p:cNvCxnSpPr>
            <a:cxnSpLocks/>
          </p:cNvCxnSpPr>
          <p:nvPr/>
        </p:nvCxnSpPr>
        <p:spPr>
          <a:xfrm flipH="1">
            <a:off x="4375791" y="4770120"/>
            <a:ext cx="142370" cy="62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25C726-6D6B-C239-EF79-A707A0BA6F3A}"/>
              </a:ext>
            </a:extLst>
          </p:cNvPr>
          <p:cNvCxnSpPr>
            <a:cxnSpLocks/>
          </p:cNvCxnSpPr>
          <p:nvPr/>
        </p:nvCxnSpPr>
        <p:spPr>
          <a:xfrm>
            <a:off x="4119238" y="4778694"/>
            <a:ext cx="157600" cy="62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Explosion 2 19">
            <a:extLst>
              <a:ext uri="{FF2B5EF4-FFF2-40B4-BE49-F238E27FC236}">
                <a16:creationId xmlns:a16="http://schemas.microsoft.com/office/drawing/2014/main" id="{67986491-E3AA-0E0E-C697-C6D1CFBE1CD6}"/>
              </a:ext>
            </a:extLst>
          </p:cNvPr>
          <p:cNvSpPr/>
          <p:nvPr/>
        </p:nvSpPr>
        <p:spPr>
          <a:xfrm rot="20706176">
            <a:off x="1007404" y="3150482"/>
            <a:ext cx="2998680" cy="162193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 + 3 = 10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D566B52-6A74-7ED1-675C-6D21852E0C8D}"/>
              </a:ext>
            </a:extLst>
          </p:cNvPr>
          <p:cNvCxnSpPr>
            <a:cxnSpLocks/>
          </p:cNvCxnSpPr>
          <p:nvPr/>
        </p:nvCxnSpPr>
        <p:spPr>
          <a:xfrm flipH="1">
            <a:off x="8737121" y="3074670"/>
            <a:ext cx="142117" cy="544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D50E0EF-7A10-F862-C5E6-F44CA3208D3D}"/>
              </a:ext>
            </a:extLst>
          </p:cNvPr>
          <p:cNvCxnSpPr>
            <a:cxnSpLocks/>
          </p:cNvCxnSpPr>
          <p:nvPr/>
        </p:nvCxnSpPr>
        <p:spPr>
          <a:xfrm>
            <a:off x="8977491" y="3074669"/>
            <a:ext cx="169837" cy="544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622B63-4035-2F3D-4279-DA2E00C32FBE}"/>
              </a:ext>
            </a:extLst>
          </p:cNvPr>
          <p:cNvCxnSpPr>
            <a:cxnSpLocks/>
          </p:cNvCxnSpPr>
          <p:nvPr/>
        </p:nvCxnSpPr>
        <p:spPr>
          <a:xfrm flipH="1">
            <a:off x="8582058" y="3920490"/>
            <a:ext cx="142370" cy="62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5DCC02-9F27-232F-AA2B-05304C9F7B7B}"/>
              </a:ext>
            </a:extLst>
          </p:cNvPr>
          <p:cNvCxnSpPr>
            <a:cxnSpLocks/>
          </p:cNvCxnSpPr>
          <p:nvPr/>
        </p:nvCxnSpPr>
        <p:spPr>
          <a:xfrm>
            <a:off x="8284878" y="3920490"/>
            <a:ext cx="157600" cy="62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DED135-C455-D007-F89F-84E8A6D6521A}"/>
              </a:ext>
            </a:extLst>
          </p:cNvPr>
          <p:cNvCxnSpPr>
            <a:cxnSpLocks/>
          </p:cNvCxnSpPr>
          <p:nvPr/>
        </p:nvCxnSpPr>
        <p:spPr>
          <a:xfrm flipH="1">
            <a:off x="8756181" y="4770120"/>
            <a:ext cx="142370" cy="62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59ADF37-610A-38A6-CEFD-C483A9984912}"/>
              </a:ext>
            </a:extLst>
          </p:cNvPr>
          <p:cNvCxnSpPr>
            <a:cxnSpLocks/>
          </p:cNvCxnSpPr>
          <p:nvPr/>
        </p:nvCxnSpPr>
        <p:spPr>
          <a:xfrm>
            <a:off x="8499628" y="4778694"/>
            <a:ext cx="157600" cy="62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Explosion 1 34">
            <a:extLst>
              <a:ext uri="{FF2B5EF4-FFF2-40B4-BE49-F238E27FC236}">
                <a16:creationId xmlns:a16="http://schemas.microsoft.com/office/drawing/2014/main" id="{D90661A2-F7E1-89CE-645A-1031A5D073D1}"/>
              </a:ext>
            </a:extLst>
          </p:cNvPr>
          <p:cNvSpPr/>
          <p:nvPr/>
        </p:nvSpPr>
        <p:spPr>
          <a:xfrm rot="514434">
            <a:off x="9465732" y="3742636"/>
            <a:ext cx="2335373" cy="1841612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 + 1 = 10</a:t>
            </a:r>
          </a:p>
        </p:txBody>
      </p:sp>
    </p:spTree>
    <p:extLst>
      <p:ext uri="{BB962C8B-B14F-4D97-AF65-F5344CB8AC3E}">
        <p14:creationId xmlns:p14="http://schemas.microsoft.com/office/powerpoint/2010/main" val="260935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Finding Tens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882676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8 + 3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9 + 4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6 + 7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19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Finding Tens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630281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7 + 9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8 + 4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6 + 5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46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7E1306-DB49-BAA4-969D-56C69FF0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D17B-81B4-1E49-6998-75E7EEDF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72512"/>
            <a:ext cx="5065776" cy="3627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Explain why the finding tens strategy is helpful when adding, especially mentally.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B68BA0-4DB0-BE4E-4EAF-7B639C952FD7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Strategy: Finding Tens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Written Response</a:t>
            </a:r>
          </a:p>
        </p:txBody>
      </p:sp>
      <p:pic>
        <p:nvPicPr>
          <p:cNvPr id="10" name="Picture 9" descr="Black pencil fence with one yellow pencil under a lightbulb">
            <a:extLst>
              <a:ext uri="{FF2B5EF4-FFF2-40B4-BE49-F238E27FC236}">
                <a16:creationId xmlns:a16="http://schemas.microsoft.com/office/drawing/2014/main" id="{C12636C4-DAEC-B8C1-572E-ECC6ED1C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79" y="2572512"/>
            <a:ext cx="4830613" cy="28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3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38D2-52DD-01B8-F513-0FA76F8D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Friendly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CE13-F5A0-CFF6-E865-F02F2434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6816"/>
            <a:ext cx="10277856" cy="3910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Friendly numbers are easy to think about and manipulate in your head.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Often include groups of 10, 100, 1,000, and so on because these numbers relate well to our base ten number system.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Sometimes people considers numbers ending in 5 friendly numbers!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Depending on the situation, different types of numbers can be considered friendly. </a:t>
            </a:r>
          </a:p>
        </p:txBody>
      </p:sp>
    </p:spTree>
    <p:extLst>
      <p:ext uri="{BB962C8B-B14F-4D97-AF65-F5344CB8AC3E}">
        <p14:creationId xmlns:p14="http://schemas.microsoft.com/office/powerpoint/2010/main" val="69525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B1AA-1776-D138-0CA8-D4C680D4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Strategy: Friendly Numbers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Friendly numbers are easy to think about and manipulate in your head.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4D18-6EFB-182A-3CD5-82E9F9DA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0145" y="2313620"/>
            <a:ext cx="4447786" cy="39776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9 + 12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9 + 1 + 11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10 + 11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21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EC223-7973-3F36-D6CB-13FCE56A05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29 + 16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29 + 1 + 15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30 + 15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45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A41583-54AD-C2CB-C7DB-D85CE7F566C7}"/>
              </a:ext>
            </a:extLst>
          </p:cNvPr>
          <p:cNvCxnSpPr>
            <a:cxnSpLocks/>
          </p:cNvCxnSpPr>
          <p:nvPr/>
        </p:nvCxnSpPr>
        <p:spPr>
          <a:xfrm flipH="1">
            <a:off x="4356731" y="3074670"/>
            <a:ext cx="142117" cy="544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E2FD50-2D9E-9699-E767-4D70A8436CD1}"/>
              </a:ext>
            </a:extLst>
          </p:cNvPr>
          <p:cNvCxnSpPr>
            <a:cxnSpLocks/>
          </p:cNvCxnSpPr>
          <p:nvPr/>
        </p:nvCxnSpPr>
        <p:spPr>
          <a:xfrm>
            <a:off x="4597101" y="3074669"/>
            <a:ext cx="169837" cy="544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D5B45C-75B0-1B46-F500-6B990C7E75A4}"/>
              </a:ext>
            </a:extLst>
          </p:cNvPr>
          <p:cNvCxnSpPr>
            <a:cxnSpLocks/>
          </p:cNvCxnSpPr>
          <p:nvPr/>
        </p:nvCxnSpPr>
        <p:spPr>
          <a:xfrm flipH="1">
            <a:off x="4201668" y="3920490"/>
            <a:ext cx="142370" cy="62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A9D3F2-F773-603F-ACA0-A5FFBD5E93B5}"/>
              </a:ext>
            </a:extLst>
          </p:cNvPr>
          <p:cNvCxnSpPr>
            <a:cxnSpLocks/>
          </p:cNvCxnSpPr>
          <p:nvPr/>
        </p:nvCxnSpPr>
        <p:spPr>
          <a:xfrm>
            <a:off x="3904488" y="3920490"/>
            <a:ext cx="157600" cy="62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5AB22B-4377-E5A2-374E-CB16809E9198}"/>
              </a:ext>
            </a:extLst>
          </p:cNvPr>
          <p:cNvCxnSpPr>
            <a:cxnSpLocks/>
          </p:cNvCxnSpPr>
          <p:nvPr/>
        </p:nvCxnSpPr>
        <p:spPr>
          <a:xfrm flipH="1">
            <a:off x="4375791" y="4770120"/>
            <a:ext cx="142370" cy="62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25C726-6D6B-C239-EF79-A707A0BA6F3A}"/>
              </a:ext>
            </a:extLst>
          </p:cNvPr>
          <p:cNvCxnSpPr>
            <a:cxnSpLocks/>
          </p:cNvCxnSpPr>
          <p:nvPr/>
        </p:nvCxnSpPr>
        <p:spPr>
          <a:xfrm>
            <a:off x="4119238" y="4778694"/>
            <a:ext cx="157600" cy="62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D566B52-6A74-7ED1-675C-6D21852E0C8D}"/>
              </a:ext>
            </a:extLst>
          </p:cNvPr>
          <p:cNvCxnSpPr>
            <a:cxnSpLocks/>
          </p:cNvCxnSpPr>
          <p:nvPr/>
        </p:nvCxnSpPr>
        <p:spPr>
          <a:xfrm flipH="1">
            <a:off x="8737121" y="3074670"/>
            <a:ext cx="142117" cy="544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D50E0EF-7A10-F862-C5E6-F44CA3208D3D}"/>
              </a:ext>
            </a:extLst>
          </p:cNvPr>
          <p:cNvCxnSpPr>
            <a:cxnSpLocks/>
          </p:cNvCxnSpPr>
          <p:nvPr/>
        </p:nvCxnSpPr>
        <p:spPr>
          <a:xfrm>
            <a:off x="8977491" y="3074669"/>
            <a:ext cx="169837" cy="544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622B63-4035-2F3D-4279-DA2E00C32FBE}"/>
              </a:ext>
            </a:extLst>
          </p:cNvPr>
          <p:cNvCxnSpPr>
            <a:cxnSpLocks/>
          </p:cNvCxnSpPr>
          <p:nvPr/>
        </p:nvCxnSpPr>
        <p:spPr>
          <a:xfrm flipH="1">
            <a:off x="8582058" y="3920490"/>
            <a:ext cx="142370" cy="62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5DCC02-9F27-232F-AA2B-05304C9F7B7B}"/>
              </a:ext>
            </a:extLst>
          </p:cNvPr>
          <p:cNvCxnSpPr>
            <a:cxnSpLocks/>
          </p:cNvCxnSpPr>
          <p:nvPr/>
        </p:nvCxnSpPr>
        <p:spPr>
          <a:xfrm>
            <a:off x="8284878" y="3920490"/>
            <a:ext cx="157600" cy="62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DED135-C455-D007-F89F-84E8A6D6521A}"/>
              </a:ext>
            </a:extLst>
          </p:cNvPr>
          <p:cNvCxnSpPr>
            <a:cxnSpLocks/>
          </p:cNvCxnSpPr>
          <p:nvPr/>
        </p:nvCxnSpPr>
        <p:spPr>
          <a:xfrm flipH="1">
            <a:off x="8756181" y="4770120"/>
            <a:ext cx="142370" cy="62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59ADF37-610A-38A6-CEFD-C483A9984912}"/>
              </a:ext>
            </a:extLst>
          </p:cNvPr>
          <p:cNvCxnSpPr>
            <a:cxnSpLocks/>
          </p:cNvCxnSpPr>
          <p:nvPr/>
        </p:nvCxnSpPr>
        <p:spPr>
          <a:xfrm>
            <a:off x="8499628" y="4778694"/>
            <a:ext cx="157600" cy="62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CD247E8-36B9-574E-82BE-72DD6498F552}"/>
              </a:ext>
            </a:extLst>
          </p:cNvPr>
          <p:cNvSpPr/>
          <p:nvPr/>
        </p:nvSpPr>
        <p:spPr>
          <a:xfrm>
            <a:off x="1302660" y="3478389"/>
            <a:ext cx="1920240" cy="15852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Finding tens is a friendly number strategy!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72CA4E-2525-E098-FC7F-D2284B0062AB}"/>
              </a:ext>
            </a:extLst>
          </p:cNvPr>
          <p:cNvSpPr/>
          <p:nvPr/>
        </p:nvSpPr>
        <p:spPr>
          <a:xfrm>
            <a:off x="10062546" y="3959351"/>
            <a:ext cx="1920240" cy="26941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30 and 15 are friendly numbers because they are easy to think about mentally.</a:t>
            </a:r>
          </a:p>
        </p:txBody>
      </p:sp>
    </p:spTree>
    <p:extLst>
      <p:ext uri="{BB962C8B-B14F-4D97-AF65-F5344CB8AC3E}">
        <p14:creationId xmlns:p14="http://schemas.microsoft.com/office/powerpoint/2010/main" val="401456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Friendly Numbers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129556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14 + 6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13 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16 + 7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02471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{5AF4C2E8-079F-064C-8352-4E5AAEF9B81D}tf10001072</Template>
  <TotalTime>1346</TotalTime>
  <Words>773</Words>
  <Application>Microsoft Macintosh PowerPoint</Application>
  <PresentationFormat>Widescreen</PresentationFormat>
  <Paragraphs>241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Franklin Gothic Book</vt:lpstr>
      <vt:lpstr>Crop</vt:lpstr>
      <vt:lpstr>Addition</vt:lpstr>
      <vt:lpstr>Strategy: Finding Tens</vt:lpstr>
      <vt:lpstr>Strategy: Finding Tens  Working with groups of ten can make it easier to mentally add and use numbers.</vt:lpstr>
      <vt:lpstr>Strategy: Finding Tens</vt:lpstr>
      <vt:lpstr>Strategy: Finding Tens</vt:lpstr>
      <vt:lpstr>   </vt:lpstr>
      <vt:lpstr>Strategy: Friendly Numbers</vt:lpstr>
      <vt:lpstr>Strategy: Friendly Numbers  Friendly numbers are easy to think about and manipulate in your head.</vt:lpstr>
      <vt:lpstr>Strategy: Friendly Numbers</vt:lpstr>
      <vt:lpstr>Strategy: Friendly Numbers</vt:lpstr>
      <vt:lpstr>   </vt:lpstr>
      <vt:lpstr>Strategy: Doubles</vt:lpstr>
      <vt:lpstr>Strategy: Doubles  Doubles addition facts involve adding the same number to itself.</vt:lpstr>
      <vt:lpstr>Strategy: Doubles</vt:lpstr>
      <vt:lpstr>Strategy: Doubles</vt:lpstr>
      <vt:lpstr>   </vt:lpstr>
      <vt:lpstr>Strategy: Near Doubles</vt:lpstr>
      <vt:lpstr>Strategy: Near Doubles  Use a doubles fact you know and then adjust it to find a near doubles fact.</vt:lpstr>
      <vt:lpstr>Strategy: Near Doubles</vt:lpstr>
      <vt:lpstr>Strategy: Near Doubles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</dc:title>
  <dc:creator>Caroline Davidson</dc:creator>
  <cp:lastModifiedBy>Caroline Davidson</cp:lastModifiedBy>
  <cp:revision>1</cp:revision>
  <dcterms:created xsi:type="dcterms:W3CDTF">2022-04-21T18:42:40Z</dcterms:created>
  <dcterms:modified xsi:type="dcterms:W3CDTF">2022-04-28T16:35:14Z</dcterms:modified>
</cp:coreProperties>
</file>